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4630400" cy="8229600"/>
  <p:notesSz cx="8229600" cy="14630400"/>
  <p:embeddedFontLst>
    <p:embeddedFont>
      <p:font typeface="Nunito Semi Bold"/>
      <p:regular r:id="rId23"/>
    </p:embeddedFont>
    <p:embeddedFont>
      <p:font typeface="Nunito Semi Bold"/>
      <p:regular r:id="rId24"/>
    </p:embeddedFont>
    <p:embeddedFont>
      <p:font typeface="Nunito Semi Bold"/>
      <p:regular r:id="rId25"/>
    </p:embeddedFont>
    <p:embeddedFont>
      <p:font typeface="Nunito Semi Bold"/>
      <p:regular r:id="rId26"/>
    </p:embeddedFont>
    <p:embeddedFont>
      <p:font typeface="PT Sans"/>
      <p:regular r:id="rId27"/>
    </p:embeddedFont>
    <p:embeddedFont>
      <p:font typeface="PT Sans"/>
      <p:regular r:id="rId28"/>
    </p:embeddedFont>
    <p:embeddedFont>
      <p:font typeface="PT Sans"/>
      <p:regular r:id="rId29"/>
    </p:embeddedFont>
    <p:embeddedFont>
      <p:font typeface="PT Sans"/>
      <p:regular r:id="rId3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font" Target="fonts/font4.fntdata"/><Relationship Id="rId27" Type="http://schemas.openxmlformats.org/officeDocument/2006/relationships/font" Target="fonts/font5.fntdata"/><Relationship Id="rId28" Type="http://schemas.openxmlformats.org/officeDocument/2006/relationships/font" Target="fonts/font6.fntdata"/><Relationship Id="rId29" Type="http://schemas.openxmlformats.org/officeDocument/2006/relationships/font" Target="fonts/font7.fntdata"/><Relationship Id="rId30" Type="http://schemas.openxmlformats.org/officeDocument/2006/relationships/font" Target="fonts/font8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014-1.png>
</file>

<file path=ppt/media/image-1014-2.png>
</file>

<file path=ppt/media/image-1015-1.png>
</file>

<file path=ppt/media/image-1015-2.png>
</file>

<file path=ppt/media/image-1016-1.png>
</file>

<file path=ppt/media/image-1016-2.png>
</file>

<file path=ppt/media/image-1017-1.png>
</file>

<file path=ppt/media/image-1017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2" Type="http://schemas.openxmlformats.org/officeDocument/2006/relationships/image" Target="../media/image-1014-2.png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2" Type="http://schemas.openxmlformats.org/officeDocument/2006/relationships/image" Target="../media/image-1015-2.png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6-1.png"/><Relationship Id="rId2" Type="http://schemas.openxmlformats.org/officeDocument/2006/relationships/image" Target="../media/image-1016-2.png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7-1.png"/><Relationship Id="rId2" Type="http://schemas.openxmlformats.org/officeDocument/2006/relationships/image" Target="../media/image-1017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tandfonline.com/doi/abs/10.1080/07900627.2020.1739512" TargetMode="External"/><Relationship Id="rId2" Type="http://schemas.openxmlformats.org/officeDocument/2006/relationships/hyperlink" Target="https://elibrary.acbfpact.org/acbf/collect/acbf/index/assoc/HASH01b5/cd96f147/6ca2937f/79e1.dir/Food%20crisis%20and%20food%20insecurity%20in%20Kenya.pdf" TargetMode="External"/><Relationship Id="rId3" Type="http://schemas.openxmlformats.org/officeDocument/2006/relationships/hyperlink" Target="https://www.fao.org/kenya/fao-in-kenya/kenya-at-a-glance/en/" TargetMode="External"/><Relationship Id="rId4" Type="http://schemas.openxmlformats.org/officeDocument/2006/relationships/slideLayout" Target="../slideLayouts/slideLayout16.xml"/><Relationship Id="rId5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43983"/>
            <a:ext cx="576512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Group 43 Final Project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06973"/>
            <a:ext cx="12954952" cy="1415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Plant Disease Detection Web App ( Plant Guard)</a:t>
            </a:r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🌿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37724" y="5181600"/>
            <a:ext cx="105030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Harnessing AI to Combat Food Insecurity</a:t>
            </a:r>
            <a:endParaRPr lang="en-US" sz="4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27591"/>
            <a:ext cx="5420797" cy="668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Ethical Considerations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837724" y="1851184"/>
            <a:ext cx="1295495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Privacy and Consent: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Ensuring the secure handling of user data and obtaining proper consent for its use.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837724" y="2294573"/>
            <a:ext cx="1295495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Fair Use and Licensing: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Adhering to the terms and conditions for using the PlantVillage dataset to respect intellectual property.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837724" y="2737961"/>
            <a:ext cx="12954952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Model Bias and Generalization: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Continuously evaluating the model to minimize bias and ensure accurate performance across diverse agricultural contexts and plant varieties.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837724" y="3545205"/>
            <a:ext cx="12954952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Equity and Accessibility: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Striving to make Plant Guard accessible and beneficial to all farmers, regardless of their technological proficiency or socio-economic status.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837724" y="4352449"/>
            <a:ext cx="12954952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Environmental Impact: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Acknowledging and working to mitigate the energy consumption associated with AI model training and deployment.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837724" y="5159693"/>
            <a:ext cx="12954952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Accuracy, Responsibility, and Harm Reduction: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Prioritizing the precision of disease detection and ensuring that recommendations lead to positive outcomes and avoid potential harm.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37724" y="5966936"/>
            <a:ext cx="12954952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Transparency and Explainability: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Enhancing the clarity of how the model arrives at its predictions, fostering user trust and understanding.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37724" y="6774180"/>
            <a:ext cx="12954952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Intellectual Property and Open Source Ethics: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Navigating the complexities of intellectual property rights while promoting open science and collaboration in agricultural AI.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14782"/>
            <a:ext cx="665999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Business/Impact Potential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29754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Plant Guard addresses a significant market opportunity within the agricultural sector: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294977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Agriculture is a cornerstone of Kenya's economy, employing over 40% of the total population and more than 70% of its rural workforce (FAO, 2023).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79952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Despite this, crop yields in Kenya remain critically low, primarily due to prevalent crop diseases and a severe lack of early detection tools (FAO, 2023).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649272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Across Africa, agricultural production continues to be hampered by challenges such as adverse climate conditions, poor soil quality, and widespread crop diseases (Bjornlund et al., 2020).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499021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AgriTech sector in Africa is experiencing rapid expansion, with its market potential projected to reach an impressive $1 trillion by 2030 (McKinsey &amp; Company, 2024).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6348770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There is an urgent and critical need for affordable, scalable precision agriculture tools to bolster food security and significantly enhance farmer income.</a:t>
            </a: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14193"/>
            <a:ext cx="942463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Business/Impact potential Continued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9696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Plant Guard offers a compelling value proposition to farmers and the agricultural sector: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94918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Delivering rapid, AI-powered disease detection specifically for high-value crops like Pepper, Potato, and Tomato.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41590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Ensuring ease of access through user-friendly web and mobile interfaces.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882634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Offering comprehensive insights including precise diagnoses, confidence scores, and practical, actionable treatment recommendations (covering organic, chemical, and preventive methods).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73238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Ultimately leading to significant reductions in crop loss, boosted yields, and a decrease in harmful pesticide overuse.</a:t>
            </a:r>
            <a:endParaRPr lang="en-US" sz="18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79145"/>
            <a:ext cx="4787503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Work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837724" y="1784390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Expand Crop and Disease Coverage: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Train the model to support additional staple crops in East Africa, such as maize, beans, cassava, and bananas.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37724" y="2181106"/>
            <a:ext cx="12954952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Mobile App Development: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Develop a lightweight Android application with offline functionality for rural farmers with limited internet access. Additionally, explore SMS/USSD integration for feature phones to enhance accessibility.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37724" y="2903339"/>
            <a:ext cx="12954952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Multilingual and Localized Interface: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Translate the application into Swahili and other local languages for easier adoption by smallholder farmers. Customize disease descriptions and treatment guidance based on local agricultural practices.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37724" y="3625572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Model Improvement: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837724" y="4022288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Apply advanced data augmentation techniques to simulate real-world conditions (e.g., varying lighting, backgrounds, and noise).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37724" y="4419005"/>
            <a:ext cx="12954952" cy="651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 explainable AI (XAI) techniques, such as Grad-CAM, to provide users with visual insights into where the model focuses on leaf images.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37724" y="5141238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Real-World Validation and Field Testing: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37724" y="5537954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Collaborate with agricultural extension officers or cooperatives to conduct field tests of the application on farms.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37724" y="5934670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Collect real-world leaf images to fine-tune the model for diverse environmental conditions.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837724" y="6331387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Add Geolocation and Alert Features: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37724" y="6728103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Integrate GPS tagging to identify and track regional disease outbreaks.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37724" y="7124819"/>
            <a:ext cx="12954952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 community alerts or dashboards for farmers and governments to monitor disease spread patterns effectively.</a:t>
            </a: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6485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Scalability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19476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Technical Scalability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241434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Built using Flask, TensorFlow, and modular Python, ensuring easy backend deployment and scalability across: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288107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Cloud platforms like Google Cloud, AWS, or Microsoft Azure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33477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Mobile or edge devices with optimized lightweight models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38145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Geographic Scalability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428124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Easily adaptable to other regions or countries with minor localization (dataset, language, diseases).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474797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Can be integrated into regional food security platforms or national e-extension services.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52146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 Scalability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837724" y="56814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Designed to support: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837724" y="614814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Individual smallholder farmers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837724" y="661487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Farmer groups or cooperatives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837724" y="70815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Government and NGO-level agricultural monitoring programs</a:t>
            </a:r>
            <a:endParaRPr lang="en-US" sz="18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0761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References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90386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Bjornlund, V., Bjornlund, H., &amp; Van Rooyen, A. F. (2020). Why agricultural production in sub-Saharan Africa remains low compared to the rest of the world–a historical perspective. </a:t>
            </a:r>
            <a:pPr algn="l" indent="0" marL="0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International Journal of Water Resources Development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</a:t>
            </a:r>
            <a:pPr algn="l" indent="0" marL="0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36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(sup1), S20-S53. </a:t>
            </a:r>
            <a:pPr algn="l" indent="0" marL="0">
              <a:lnSpc>
                <a:spcPts val="3000"/>
              </a:lnSpc>
              <a:buNone/>
            </a:pPr>
            <a:r>
              <a:rPr lang="en-US" sz="1850" u="sng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https://www.tandfonline.com/doi/abs/10.1080/07900627.2020.1739512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323159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Emongor, R. (N. D.). </a:t>
            </a:r>
            <a:pPr algn="l" indent="0" marL="0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FOOD PRICE CRISIS AND FOOD INSECURITY IN KENYA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 </a:t>
            </a:r>
            <a:pPr algn="l" indent="0" marL="0">
              <a:lnSpc>
                <a:spcPts val="3000"/>
              </a:lnSpc>
              <a:buNone/>
            </a:pPr>
            <a:r>
              <a:rPr lang="en-US" sz="1850" u="sng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https://elibrary.acbfpact.org/acbf/collect/acbf/index/assoc/HASH01b5/cd96f147/6ca2937f/79e1.dir/Food%20crisis%20and%20food%20insecurity%20in%20Kenya.pdf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55593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Food and Agriculture Organization of the United Nations (FAO). (2023). </a:t>
            </a:r>
            <a:pPr algn="l" indent="0" marL="0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Kenya at a glance | FAO in Kenya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 </a:t>
            </a:r>
            <a:pPr algn="l" indent="0" marL="0">
              <a:lnSpc>
                <a:spcPts val="3000"/>
              </a:lnSpc>
              <a:buNone/>
            </a:pPr>
            <a:r>
              <a:rPr lang="en-US" sz="1850" u="sng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https://www.fao.org/kenya/fao-in-kenya/kenya-at-a-glance/en/</a:t>
            </a:r>
            <a:endParaRPr lang="en-US" sz="18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798207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IPC. (2025). </a:t>
            </a:r>
            <a:pPr algn="l" indent="0" marL="0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IPC Country Analysis | IPC - Integrated Food Security Phase Classification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 Ipcinfo.org. https://www.ipcinfo.org/ipc-country-analysis/en/?country=KEN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837724" y="3647956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McKinsey &amp; Company. (2024). </a:t>
            </a:r>
            <a:pPr algn="l" indent="0" marL="0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Growing Africa's- Future Five themes to advance food sovereignty on the continent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 https://api.globalperspectives.org/wp-content/uploads/2024/05/Global-Perspectives-The-Africa-Roundtable-6-2024-Berlin-McKinsey-Whitepaper-2.pdf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88072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United Nations. (2025). </a:t>
            </a:r>
            <a:pPr algn="l" indent="0" marL="0">
              <a:lnSpc>
                <a:spcPts val="3000"/>
              </a:lnSpc>
              <a:buNone/>
            </a:pPr>
            <a:r>
              <a:rPr lang="en-US" sz="1850" i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Goal 2: Zero Hunger - United Nations Sustainable Development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 United Nations Sustainable Development; United Nations. https://www.un.org/sustainabledevelopment/hunger/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650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 Statement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3477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2030, an estimated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600 million people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are projected to face hunger globally (United Nations, 2025).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8145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Kenya,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food insecurity is escalating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with 1.9 million individuals currently experiencing acute food insecurity (IPC, N.D.).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28124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crisis is driven by multiple interconnected factors, including: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74797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Climate change, leading to severe droughts and floods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2146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Rising cost of living and agricultural input prices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6814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Pervasive crop and animal diseases (Emangor, N.D.)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65709"/>
            <a:ext cx="834330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 Statement (Continued)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48476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Demand-side challenges, such as population growth, poverty, urbanization, and increasing demand for biofuels, further exacerbate the crisis (Emangor, N.D.).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898225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Concurrently, supply-side issues include declining agricultural activity and limited market access for smallholder farmers (Emangor, N.D.).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747974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Crucially, many small-scale farmers lack access to timely and affordable solutions for detecting and managing crop diseases.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59772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Without effective intervention, this leads to escalating crop losses and reduced yields, worsening food insecurity and economic hardship.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62125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Plant Guard: An AI-Powered Solution for Food Security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48908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innovative web application, Plant Guard, is designed to combat escalating food insecurity by harnessing the power of artificial intelligence. It provides an urgent, accessible tool to: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68415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Enable early and accurate detection of plant diseases.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15088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Significantly increase crop productivity and yields.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61760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Promote sustainable agricultural practices worldwide.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608433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Directly contribute to achieving the UN's Zero Hunger (SDG 2) goal.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46446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How Plant Guard Works: Key Features &amp; Functionalities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3323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Powered by a robust model trained on the comprehensive PlantVillage dataset.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39995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Features a user-friendly Flask web interface, allowing for easy image uploads.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6668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Instantly predicts the specific plant disease from an uploaded leaf image.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33340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Provides detailed insights: disease description, symptoms, causes, and severity assessment.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80013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Offers actionable treatment recommendations, including preventive, organic, and chemical solutions.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2391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Insights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0668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Model Type: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Our core is a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Convolutional Neural Network (CNN)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, built using </a:t>
            </a:r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Keras/TensorFlow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473410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Why CNNs?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They are exceptionally effective for image classification tasks, adept at identifying spatial hierarchies within images.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32315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Classification Scope: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The model is specifically trained to classify leaf images of Pepper, Tomato, and Potato, categorizing them as either healthy or affected by a specific disease.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17290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Dataset: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We utilized the comprehensive PlantVillage dataset for training.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63963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Input Processing: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Images are likely pre-processed (e.g., resized to 224x224 pixels and normalized) to optimize CNN input and performance.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58428"/>
            <a:ext cx="596062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Training Process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841194"/>
            <a:ext cx="12954952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model training is initiated via the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train_model.py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command-line script.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315539"/>
            <a:ext cx="12954952" cy="781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During training, the script automatically saves the optimal model weights (in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.keras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or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.h5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format) and the corresponding class labels (in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class_names.json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).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180528"/>
            <a:ext cx="12954952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also generates a training visualization (e.g., 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training_history.png</a:t>
            </a:r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) to illustrate the accuracy and loss curves over epochs.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98308"/>
            <a:ext cx="648438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Evaluation Metrics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88107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Our `evaluate_model.py` script systematically assesses the trained model's performance using a dedicated test dataset.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3477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Expected outputs include: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38145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Test Accuracy (e.g., 90–98% on well-curated data)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28124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Classification Report, detailing: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474797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2" marL="10287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Precision – how many predicted diseases were actually correct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2146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2" marL="10287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Recall – how many actual diseases were successfully detected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56814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2" marL="10287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F1 Score – a balance between precision and recall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837724" y="614814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Confusion Matrix – illustrating true vs. predicted classifications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0564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Output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8841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When a leaf image is uploaded to Plant Guard, the model provides a comprehensive analysis: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14063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Identifies the specific disease (e.g., "Potato Early Blight") if detected, or confirms health.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60736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Provides a confidence score for the prediction (e.g., 95.3%).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07408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Presents a detailed overview including disease description, symptoms, and causes.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540812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Offers actionable treatment recommendations, covering preventive, organic, and chemical solutions.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2025-07-25T12:13:37Z</dcterms:created>
  <dcterms:modified xsi:type="dcterms:W3CDTF">2025-07-25T12:13:37Z</dcterms:modified>
</cp:coreProperties>
</file>